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6"/>
  </p:notesMasterIdLst>
  <p:sldIdLst>
    <p:sldId id="343" r:id="rId2"/>
    <p:sldId id="344" r:id="rId3"/>
    <p:sldId id="352" r:id="rId4"/>
    <p:sldId id="35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ra Muellner" initials="PM" lastIdx="1" clrIdx="0">
    <p:extLst>
      <p:ext uri="{19B8F6BF-5375-455C-9EA6-DF929625EA0E}">
        <p15:presenceInfo xmlns:p15="http://schemas.microsoft.com/office/powerpoint/2012/main" userId="Petra Muellner" providerId="None"/>
      </p:ext>
    </p:extLst>
  </p:cmAuthor>
  <p:cmAuthor id="2" name="Anna" initials="A" lastIdx="1" clrIdx="1">
    <p:extLst>
      <p:ext uri="{19B8F6BF-5375-455C-9EA6-DF929625EA0E}">
        <p15:presenceInfo xmlns:p15="http://schemas.microsoft.com/office/powerpoint/2012/main" userId="Ann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515E"/>
    <a:srgbClr val="00ADD8"/>
    <a:srgbClr val="68BE6A"/>
    <a:srgbClr val="444444"/>
    <a:srgbClr val="CAE8CB"/>
    <a:srgbClr val="C1B084"/>
    <a:srgbClr val="EDEDED"/>
    <a:srgbClr val="91C61E"/>
    <a:srgbClr val="00ADFF"/>
    <a:srgbClr val="00A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3890" autoAdjust="0"/>
  </p:normalViewPr>
  <p:slideViewPr>
    <p:cSldViewPr snapToGrid="0">
      <p:cViewPr varScale="1">
        <p:scale>
          <a:sx n="107" d="100"/>
          <a:sy n="107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03271-FF5F-4227-A2FC-750C6BFD00FF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13AF6-C17D-4522-8338-D8F211C169A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6992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1E381E21-256A-4DA3-B191-B930AB2722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858"/>
            <a:ext cx="12192000" cy="692142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4583765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691694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B32710-EE82-45AA-B02A-46DD6CD478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81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7A7A19C1-FB9F-434E-ACEA-6EB11B1259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41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Green Background">
    <p:bg>
      <p:bgPr>
        <a:solidFill>
          <a:srgbClr val="68BE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9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F749A9F-795D-41C3-A602-CA90E1A59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37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6E60-3B62-4E12-9484-9A1ACA6E229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390777" y="1857240"/>
            <a:ext cx="7413623" cy="3433214"/>
          </a:xfrm>
        </p:spPr>
        <p:txBody>
          <a:bodyPr lIns="0" tIns="0" rIns="0" bIns="0" anchor="ctr">
            <a:normAutofit/>
          </a:bodyPr>
          <a:lstStyle>
            <a:lvl1pPr>
              <a:defRPr sz="5400" b="1">
                <a:solidFill>
                  <a:srgbClr val="68BE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“Quote Goes Here”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1466268C-4833-4855-95AD-53EB762B2E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89081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rmAutofit fontScale="90000"/>
          </a:bodyPr>
          <a:lstStyle>
            <a:lvl1pPr>
              <a:defRPr b="0">
                <a:solidFill>
                  <a:srgbClr val="444444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Presenter details</a:t>
            </a:r>
            <a:br>
              <a:rPr lang="en-AU" sz="2400" dirty="0">
                <a:solidFill>
                  <a:srgbClr val="444444"/>
                </a:solidFill>
              </a:rPr>
            </a:br>
            <a:r>
              <a:rPr lang="en-AU" sz="2400" dirty="0">
                <a:solidFill>
                  <a:srgbClr val="444444"/>
                </a:solidFill>
              </a:rPr>
              <a:t>Contact info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368938" y="6214036"/>
            <a:ext cx="1641150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rgbClr val="444444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Thank you </a:t>
            </a:r>
            <a:r>
              <a:rPr lang="en-NZ" dirty="0"/>
              <a:t>for listening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Connecting data, science and people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 dirty="0"/>
              <a:t>Conference</a:t>
            </a:r>
          </a:p>
          <a:p>
            <a:pPr lvl="0"/>
            <a:r>
              <a:rPr lang="en-US" dirty="0"/>
              <a:t>Month Year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2263170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688" b="7688"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5552976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5734080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846196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9AB7CE7E-037A-4A1D-A865-B6333A5B84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572" y="-820615"/>
            <a:ext cx="12226572" cy="76786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F2CE3C-7A57-482B-825C-B46BB5F4D24D}"/>
              </a:ext>
            </a:extLst>
          </p:cNvPr>
          <p:cNvSpPr/>
          <p:nvPr userDrawn="1"/>
        </p:nvSpPr>
        <p:spPr>
          <a:xfrm>
            <a:off x="-34572" y="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8982773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6E60-3B62-4E12-9484-9A1ACA6E2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0777" y="1844675"/>
            <a:ext cx="7413623" cy="4332287"/>
          </a:xfrm>
        </p:spPr>
        <p:txBody>
          <a:bodyPr lIns="0" tIns="0" rIns="0" bIns="0"/>
          <a:lstStyle>
            <a:lvl1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AB593BD9-363F-4B5A-8141-62C2AF4761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109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091" y="1861358"/>
            <a:ext cx="34893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287" y="1579198"/>
            <a:ext cx="7451725" cy="451521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CD815A-9440-44D7-9057-3815EC926613}"/>
              </a:ext>
            </a:extLst>
          </p:cNvPr>
          <p:cNvCxnSpPr>
            <a:cxnSpLocks/>
          </p:cNvCxnSpPr>
          <p:nvPr userDrawn="1"/>
        </p:nvCxnSpPr>
        <p:spPr>
          <a:xfrm>
            <a:off x="446089" y="1579198"/>
            <a:ext cx="348932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>
            <a:extLst>
              <a:ext uri="{FF2B5EF4-FFF2-40B4-BE49-F238E27FC236}">
                <a16:creationId xmlns:a16="http://schemas.microsoft.com/office/drawing/2014/main" id="{41403F4F-19E2-413E-AC99-F9F7588449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701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C82F4A69-0B3A-441F-B919-38D3379F29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572" y="-820615"/>
            <a:ext cx="12226572" cy="76786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65018F8-C672-41A6-A1F1-1C8512203F75}"/>
              </a:ext>
            </a:extLst>
          </p:cNvPr>
          <p:cNvSpPr/>
          <p:nvPr userDrawn="1"/>
        </p:nvSpPr>
        <p:spPr>
          <a:xfrm>
            <a:off x="407988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091" y="1861358"/>
            <a:ext cx="9358309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endParaRPr lang="en-NZ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CD815A-9440-44D7-9057-3815EC926613}"/>
              </a:ext>
            </a:extLst>
          </p:cNvPr>
          <p:cNvCxnSpPr>
            <a:cxnSpLocks/>
          </p:cNvCxnSpPr>
          <p:nvPr userDrawn="1"/>
        </p:nvCxnSpPr>
        <p:spPr>
          <a:xfrm>
            <a:off x="446089" y="1579198"/>
            <a:ext cx="9358311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>
            <a:extLst>
              <a:ext uri="{FF2B5EF4-FFF2-40B4-BE49-F238E27FC236}">
                <a16:creationId xmlns:a16="http://schemas.microsoft.com/office/drawing/2014/main" id="{1A47CB83-2007-489D-ADAE-E52E95B8A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96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Navy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9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7C6D348-B04D-45A7-A063-9B0F6590E9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822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492251-E8E0-4485-984D-7B5ACB765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041"/>
            <a:ext cx="10515600" cy="701731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1A256-D235-467C-8242-C4ED97294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83871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8" r:id="rId2"/>
    <p:sldLayoutId id="2147483669" r:id="rId3"/>
    <p:sldLayoutId id="2147483670" r:id="rId4"/>
    <p:sldLayoutId id="2147483672" r:id="rId5"/>
    <p:sldLayoutId id="2147483650" r:id="rId6"/>
    <p:sldLayoutId id="2147483664" r:id="rId7"/>
    <p:sldLayoutId id="2147483671" r:id="rId8"/>
    <p:sldLayoutId id="2147483660" r:id="rId9"/>
    <p:sldLayoutId id="2147483661" r:id="rId10"/>
    <p:sldLayoutId id="2147483663" r:id="rId11"/>
    <p:sldLayoutId id="2147483667" r:id="rId12"/>
    <p:sldLayoutId id="2147483673" r:id="rId13"/>
    <p:sldLayoutId id="214748364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444444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2" userDrawn="1">
          <p15:clr>
            <a:srgbClr val="F26B43"/>
          </p15:clr>
        </p15:guide>
        <p15:guide id="2" orient="horz" pos="686" userDrawn="1">
          <p15:clr>
            <a:srgbClr val="F26B43"/>
          </p15:clr>
        </p15:guide>
        <p15:guide id="3" orient="horz" pos="3838" userDrawn="1">
          <p15:clr>
            <a:srgbClr val="F26B43"/>
          </p15:clr>
        </p15:guide>
        <p15:guide id="4" orient="horz" pos="1162" userDrawn="1">
          <p15:clr>
            <a:srgbClr val="F26B43"/>
          </p15:clr>
        </p15:guide>
        <p15:guide id="5" pos="257" userDrawn="1">
          <p15:clr>
            <a:srgbClr val="F26B43"/>
          </p15:clr>
        </p15:guide>
        <p15:guide id="6" pos="1232" userDrawn="1">
          <p15:clr>
            <a:srgbClr val="F26B43"/>
          </p15:clr>
        </p15:guide>
        <p15:guide id="7" pos="1504" userDrawn="1">
          <p15:clr>
            <a:srgbClr val="F26B43"/>
          </p15:clr>
        </p15:guide>
        <p15:guide id="8" pos="2479" userDrawn="1">
          <p15:clr>
            <a:srgbClr val="F26B43"/>
          </p15:clr>
        </p15:guide>
        <p15:guide id="9" pos="2729" userDrawn="1">
          <p15:clr>
            <a:srgbClr val="F26B43"/>
          </p15:clr>
        </p15:guide>
        <p15:guide id="10" pos="3704" userDrawn="1">
          <p15:clr>
            <a:srgbClr val="F26B43"/>
          </p15:clr>
        </p15:guide>
        <p15:guide id="11" pos="3976" userDrawn="1">
          <p15:clr>
            <a:srgbClr val="F26B43"/>
          </p15:clr>
        </p15:guide>
        <p15:guide id="12" pos="4951" userDrawn="1">
          <p15:clr>
            <a:srgbClr val="F26B43"/>
          </p15:clr>
        </p15:guide>
        <p15:guide id="13" pos="5223" userDrawn="1">
          <p15:clr>
            <a:srgbClr val="F26B43"/>
          </p15:clr>
        </p15:guide>
        <p15:guide id="14" pos="6176" userDrawn="1">
          <p15:clr>
            <a:srgbClr val="F26B43"/>
          </p15:clr>
        </p15:guide>
        <p15:guide id="15" pos="6448" userDrawn="1">
          <p15:clr>
            <a:srgbClr val="F26B43"/>
          </p15:clr>
        </p15:guide>
        <p15:guide id="16" pos="74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youtube.com/watch?v=AKijBBBLdq4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epidemix.app/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www.epi-interactive.com/" TargetMode="External"/><Relationship Id="rId5" Type="http://schemas.openxmlformats.org/officeDocument/2006/relationships/hyperlink" Target="mailto:petra@epi-interactive.com" TargetMode="Externa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2738AB0-1E68-407C-83DF-33598FAEF7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8937" y="2639075"/>
            <a:ext cx="5472113" cy="906558"/>
          </a:xfrm>
        </p:spPr>
        <p:txBody>
          <a:bodyPr/>
          <a:lstStyle/>
          <a:p>
            <a:r>
              <a:rPr lang="en-US" sz="2200" dirty="0"/>
              <a:t>Visualising analytical complexity </a:t>
            </a:r>
            <a:br>
              <a:rPr lang="en-US" sz="2200" dirty="0"/>
            </a:br>
            <a:r>
              <a:rPr lang="en-US" sz="2200" dirty="0"/>
              <a:t>to improve decision-making for </a:t>
            </a:r>
            <a:br>
              <a:rPr lang="en-US" sz="2200" dirty="0"/>
            </a:br>
            <a:r>
              <a:rPr lang="en-US" sz="2200" dirty="0"/>
              <a:t>disease control</a:t>
            </a:r>
            <a:endParaRPr lang="en-NZ" sz="22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94F6779-E835-4646-8569-923AA6A53A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4"/>
            <a:ext cx="5468938" cy="601904"/>
          </a:xfrm>
        </p:spPr>
        <p:txBody>
          <a:bodyPr/>
          <a:lstStyle/>
          <a:p>
            <a:r>
              <a:rPr lang="en-NZ" dirty="0"/>
              <a:t>Epidemix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D2EFC-A4DB-4142-847D-C190A826FD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6650" y="1866976"/>
            <a:ext cx="1544637" cy="1466125"/>
          </a:xfrm>
        </p:spPr>
        <p:txBody>
          <a:bodyPr/>
          <a:lstStyle/>
          <a:p>
            <a:r>
              <a:rPr lang="en-US" dirty="0"/>
              <a:t>Innovations in Applied Data Symposium</a:t>
            </a:r>
          </a:p>
          <a:p>
            <a:endParaRPr lang="en-US" dirty="0"/>
          </a:p>
          <a:p>
            <a:r>
              <a:rPr lang="en-US" b="0" dirty="0"/>
              <a:t>3 June 2021</a:t>
            </a:r>
            <a:endParaRPr lang="en-NZ" b="0" dirty="0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3889D24D-4527-4E10-B895-624F0CEBD985}"/>
              </a:ext>
            </a:extLst>
          </p:cNvPr>
          <p:cNvSpPr txBox="1">
            <a:spLocks/>
          </p:cNvSpPr>
          <p:nvPr/>
        </p:nvSpPr>
        <p:spPr>
          <a:xfrm>
            <a:off x="2356432" y="4043770"/>
            <a:ext cx="5472113" cy="6940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1600" b="1" dirty="0"/>
              <a:t>Dr Petra Muellner</a:t>
            </a:r>
            <a:br>
              <a:rPr lang="en-NZ" sz="1600" dirty="0"/>
            </a:br>
            <a:r>
              <a:rPr lang="en-NZ" sz="1600" dirty="0"/>
              <a:t>Director (Science &amp; Data), Epi-interactive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BC724595-5DA6-4CE0-B77B-ADDB0712FE8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61719" y="6209453"/>
            <a:ext cx="921408" cy="323249"/>
          </a:xfrm>
          <a:prstGeom prst="rect">
            <a:avLst/>
          </a:prstGeom>
        </p:spPr>
      </p:pic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0109417F-0624-491A-883F-500D8B47A85E}"/>
              </a:ext>
            </a:extLst>
          </p:cNvPr>
          <p:cNvSpPr txBox="1">
            <a:spLocks/>
          </p:cNvSpPr>
          <p:nvPr/>
        </p:nvSpPr>
        <p:spPr>
          <a:xfrm>
            <a:off x="8066883" y="6280919"/>
            <a:ext cx="2959705" cy="18031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/>
              <a:t>Aotearoa’s Full-Service RStudio partner</a:t>
            </a:r>
            <a:endParaRPr lang="en-NZ" b="0" dirty="0"/>
          </a:p>
        </p:txBody>
      </p:sp>
    </p:spTree>
    <p:extLst>
      <p:ext uri="{BB962C8B-B14F-4D97-AF65-F5344CB8AC3E}">
        <p14:creationId xmlns:p14="http://schemas.microsoft.com/office/powerpoint/2010/main" val="3702618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DBE18CF8-EB09-49F7-95EF-6880F9284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8824" y="3170398"/>
            <a:ext cx="2066925" cy="5752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12A290C-948C-402A-8290-FCEFAA681588}"/>
              </a:ext>
            </a:extLst>
          </p:cNvPr>
          <p:cNvSpPr txBox="1">
            <a:spLocks/>
          </p:cNvSpPr>
          <p:nvPr/>
        </p:nvSpPr>
        <p:spPr>
          <a:xfrm>
            <a:off x="504828" y="685576"/>
            <a:ext cx="5591170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The challenge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D1EC8F-8305-42EF-AA98-D23EC7821726}"/>
              </a:ext>
            </a:extLst>
          </p:cNvPr>
          <p:cNvCxnSpPr>
            <a:cxnSpLocks/>
          </p:cNvCxnSpPr>
          <p:nvPr/>
        </p:nvCxnSpPr>
        <p:spPr>
          <a:xfrm>
            <a:off x="504828" y="563983"/>
            <a:ext cx="6362697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24A2BB6-98FA-4BE1-AB7D-D7CB2395CD52}"/>
              </a:ext>
            </a:extLst>
          </p:cNvPr>
          <p:cNvSpPr txBox="1">
            <a:spLocks/>
          </p:cNvSpPr>
          <p:nvPr/>
        </p:nvSpPr>
        <p:spPr>
          <a:xfrm>
            <a:off x="504825" y="1194966"/>
            <a:ext cx="6362697" cy="1069973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sz="1800" dirty="0"/>
              <a:t>Infectious disease models are complex, yet often critical to </a:t>
            </a:r>
            <a:r>
              <a:rPr lang="en-NZ" sz="1800" b="1" dirty="0"/>
              <a:t>link science and policy</a:t>
            </a:r>
            <a:r>
              <a:rPr lang="en-NZ" sz="1800" dirty="0"/>
              <a:t>. They are often poorly understood.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6E9E4A9-96F0-479F-83DF-073894C76CF9}"/>
              </a:ext>
            </a:extLst>
          </p:cNvPr>
          <p:cNvSpPr txBox="1">
            <a:spLocks/>
          </p:cNvSpPr>
          <p:nvPr/>
        </p:nvSpPr>
        <p:spPr>
          <a:xfrm>
            <a:off x="504828" y="3329285"/>
            <a:ext cx="5591170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What we did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7B9EF5-0CC3-4523-A6AD-A9B3894B0706}"/>
              </a:ext>
            </a:extLst>
          </p:cNvPr>
          <p:cNvCxnSpPr>
            <a:cxnSpLocks/>
          </p:cNvCxnSpPr>
          <p:nvPr/>
        </p:nvCxnSpPr>
        <p:spPr>
          <a:xfrm>
            <a:off x="504828" y="3201701"/>
            <a:ext cx="112109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868CC8D1-74B6-4ECF-8310-133357934262}"/>
              </a:ext>
            </a:extLst>
          </p:cNvPr>
          <p:cNvSpPr txBox="1">
            <a:spLocks/>
          </p:cNvSpPr>
          <p:nvPr/>
        </p:nvSpPr>
        <p:spPr>
          <a:xfrm>
            <a:off x="504825" y="3832684"/>
            <a:ext cx="11353800" cy="2653134"/>
          </a:xfrm>
          <a:prstGeom prst="rect">
            <a:avLst/>
          </a:prstGeom>
        </p:spPr>
        <p:txBody>
          <a:bodyPr lIns="0" r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R Shiny app built through </a:t>
            </a:r>
            <a:r>
              <a:rPr lang="en-US" sz="1800" b="1" dirty="0"/>
              <a:t>collaboration between epidemiologists, designer and software developers</a:t>
            </a:r>
            <a:r>
              <a:rPr lang="en-US" sz="1800" dirty="0"/>
              <a:t>.</a:t>
            </a:r>
          </a:p>
          <a:p>
            <a:pPr>
              <a:spcBef>
                <a:spcPts val="1800"/>
              </a:spcBef>
            </a:pPr>
            <a:r>
              <a:rPr lang="en-US" sz="1800" dirty="0"/>
              <a:t>Allow users to learn about</a:t>
            </a:r>
          </a:p>
          <a:p>
            <a:pPr marL="447675" lvl="1" indent="-266700">
              <a:spcBef>
                <a:spcPts val="200"/>
              </a:spcBef>
            </a:pPr>
            <a:r>
              <a:rPr lang="en-US" sz="1800" dirty="0"/>
              <a:t>Key </a:t>
            </a:r>
            <a:r>
              <a:rPr lang="en-US" sz="1800" b="1" dirty="0"/>
              <a:t>concepts</a:t>
            </a:r>
            <a:r>
              <a:rPr lang="en-US" sz="1800" dirty="0"/>
              <a:t> of infectious disease dynamics and control</a:t>
            </a:r>
            <a:endParaRPr lang="en-GB" sz="1800" dirty="0"/>
          </a:p>
          <a:p>
            <a:pPr marL="447675" lvl="1" indent="-266700">
              <a:spcBef>
                <a:spcPts val="200"/>
              </a:spcBef>
            </a:pPr>
            <a:r>
              <a:rPr lang="en-US" sz="1800" b="1" dirty="0"/>
              <a:t>Impact </a:t>
            </a:r>
            <a:r>
              <a:rPr lang="en-US" sz="1800" dirty="0"/>
              <a:t>of modelling assumptions on disease patterns </a:t>
            </a:r>
          </a:p>
          <a:p>
            <a:pPr marL="447675" lvl="1" indent="-266700">
              <a:spcBef>
                <a:spcPts val="200"/>
              </a:spcBef>
            </a:pPr>
            <a:r>
              <a:rPr lang="en-US" sz="1800" b="1" dirty="0"/>
              <a:t>Link</a:t>
            </a:r>
            <a:r>
              <a:rPr lang="en-US" sz="1800" dirty="0"/>
              <a:t>s between outputs and assumptions</a:t>
            </a:r>
          </a:p>
          <a:p>
            <a:pPr>
              <a:spcBef>
                <a:spcPts val="1800"/>
              </a:spcBef>
            </a:pPr>
            <a:r>
              <a:rPr lang="en-US" sz="1800" u="sng" dirty="0"/>
              <a:t>Without</a:t>
            </a:r>
            <a:r>
              <a:rPr lang="en-US" sz="1800" dirty="0"/>
              <a:t> the need to directly deal with programming language or mathematical equations.</a:t>
            </a:r>
            <a:endParaRPr lang="en-NZ" sz="1800" dirty="0"/>
          </a:p>
          <a:p>
            <a:pPr>
              <a:spcBef>
                <a:spcPts val="1800"/>
              </a:spcBef>
            </a:pPr>
            <a:r>
              <a:rPr lang="en-NZ" sz="1800" b="1" dirty="0"/>
              <a:t>Generic model plus disease specific models:</a:t>
            </a:r>
            <a:r>
              <a:rPr lang="en-NZ" sz="1800" dirty="0"/>
              <a:t> COVID-19, African Swine Fever and soon to come Avian influenza.</a:t>
            </a:r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105024-CBFF-449D-AA7D-F8A817CBBB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902"/>
          <a:stretch/>
        </p:blipFill>
        <p:spPr>
          <a:xfrm>
            <a:off x="7611035" y="563983"/>
            <a:ext cx="4076137" cy="206579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9C2D07D-6BE8-43E2-9F0C-3D3DC62886BC}"/>
              </a:ext>
            </a:extLst>
          </p:cNvPr>
          <p:cNvSpPr txBox="1"/>
          <p:nvPr/>
        </p:nvSpPr>
        <p:spPr>
          <a:xfrm>
            <a:off x="7611034" y="2626442"/>
            <a:ext cx="4076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Click here for video</a:t>
            </a:r>
            <a:endParaRPr lang="en-NZ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431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51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EDA69D86-EABF-43E1-A8AC-F3990F79EE90}"/>
              </a:ext>
            </a:extLst>
          </p:cNvPr>
          <p:cNvSpPr txBox="1">
            <a:spLocks/>
          </p:cNvSpPr>
          <p:nvPr/>
        </p:nvSpPr>
        <p:spPr>
          <a:xfrm>
            <a:off x="3359943" y="396766"/>
            <a:ext cx="5472113" cy="694026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400" dirty="0">
                <a:solidFill>
                  <a:schemeClr val="bg1"/>
                </a:solidFill>
              </a:rPr>
              <a:t>Access the dashboard at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3200" b="1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www.epidemix.app</a:t>
            </a:r>
            <a:endParaRPr lang="en-US" sz="32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191E7ED-A85A-4CA8-BFBD-E433078EA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08873" y="6214036"/>
            <a:ext cx="1521112" cy="37872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7A1FB99-E6B3-43B2-BA2E-42B369B1D4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9" b="19085"/>
          <a:stretch/>
        </p:blipFill>
        <p:spPr bwMode="auto">
          <a:xfrm>
            <a:off x="2122977" y="1290989"/>
            <a:ext cx="7946045" cy="472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726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173363-A198-4013-AE3C-520C9C1057EF}"/>
              </a:ext>
            </a:extLst>
          </p:cNvPr>
          <p:cNvSpPr/>
          <p:nvPr/>
        </p:nvSpPr>
        <p:spPr>
          <a:xfrm>
            <a:off x="7296150" y="0"/>
            <a:ext cx="4895850" cy="6857998"/>
          </a:xfrm>
          <a:prstGeom prst="rect">
            <a:avLst/>
          </a:prstGeom>
          <a:solidFill>
            <a:srgbClr val="05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12A290C-948C-402A-8290-FCEFAA681588}"/>
              </a:ext>
            </a:extLst>
          </p:cNvPr>
          <p:cNvSpPr txBox="1">
            <a:spLocks/>
          </p:cNvSpPr>
          <p:nvPr/>
        </p:nvSpPr>
        <p:spPr>
          <a:xfrm>
            <a:off x="504827" y="600559"/>
            <a:ext cx="6505569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Conclusions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D1EC8F-8305-42EF-AA98-D23EC7821726}"/>
              </a:ext>
            </a:extLst>
          </p:cNvPr>
          <p:cNvCxnSpPr>
            <a:cxnSpLocks/>
          </p:cNvCxnSpPr>
          <p:nvPr/>
        </p:nvCxnSpPr>
        <p:spPr>
          <a:xfrm>
            <a:off x="504828" y="478966"/>
            <a:ext cx="650557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24A2BB6-98FA-4BE1-AB7D-D7CB2395CD52}"/>
              </a:ext>
            </a:extLst>
          </p:cNvPr>
          <p:cNvSpPr txBox="1">
            <a:spLocks/>
          </p:cNvSpPr>
          <p:nvPr/>
        </p:nvSpPr>
        <p:spPr>
          <a:xfrm>
            <a:off x="504825" y="1109950"/>
            <a:ext cx="6505572" cy="2586458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b="1" dirty="0"/>
              <a:t>Easy to use </a:t>
            </a:r>
            <a:r>
              <a:rPr lang="en-US" sz="1800" dirty="0"/>
              <a:t>but essential </a:t>
            </a:r>
            <a:r>
              <a:rPr lang="en-US" sz="1800" b="1" dirty="0"/>
              <a:t>complexities remain intact</a:t>
            </a:r>
            <a:r>
              <a:rPr lang="en-US" sz="1800" dirty="0"/>
              <a:t>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Allows for </a:t>
            </a:r>
            <a:r>
              <a:rPr lang="en-US" sz="1800" b="1" dirty="0"/>
              <a:t>self-directed learning </a:t>
            </a:r>
            <a:r>
              <a:rPr lang="en-US" sz="1800" dirty="0"/>
              <a:t>and collaborative use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Tool is designed to support </a:t>
            </a:r>
            <a:r>
              <a:rPr lang="en-US" sz="1800" b="1" dirty="0"/>
              <a:t>responsible use of models </a:t>
            </a:r>
            <a:r>
              <a:rPr lang="en-US" sz="1800" dirty="0"/>
              <a:t>– understanding dependencies and effects of control measure rather than aiming for oversimplified deterministic predictions that don’t appropriately acknowledge assumptions or uncertainties.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This is important as complex analytics are increasingly absorbed by a </a:t>
            </a:r>
            <a:r>
              <a:rPr lang="en-US" sz="1800" b="1" dirty="0"/>
              <a:t>wider audience</a:t>
            </a:r>
            <a:r>
              <a:rPr lang="en-US" sz="1800" dirty="0"/>
              <a:t>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438B2EF2-9657-4518-B33E-0DBFC9137548}"/>
              </a:ext>
            </a:extLst>
          </p:cNvPr>
          <p:cNvSpPr txBox="1">
            <a:spLocks/>
          </p:cNvSpPr>
          <p:nvPr/>
        </p:nvSpPr>
        <p:spPr>
          <a:xfrm>
            <a:off x="7610474" y="1318536"/>
            <a:ext cx="4181476" cy="514995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Access the dashboard at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800" b="1" dirty="0">
                <a:solidFill>
                  <a:schemeClr val="bg1"/>
                </a:solidFill>
              </a:rPr>
              <a:t>www.epidemix.app</a:t>
            </a:r>
          </a:p>
          <a:p>
            <a:endParaRPr lang="en-US" sz="1800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279EC5C-BD0B-4AAE-899D-9A1A8A949A2F}"/>
              </a:ext>
            </a:extLst>
          </p:cNvPr>
          <p:cNvGrpSpPr/>
          <p:nvPr/>
        </p:nvGrpSpPr>
        <p:grpSpPr>
          <a:xfrm>
            <a:off x="7619997" y="4345431"/>
            <a:ext cx="4243388" cy="2044420"/>
            <a:chOff x="7619997" y="2478670"/>
            <a:chExt cx="4243388" cy="2044420"/>
          </a:xfrm>
        </p:grpSpPr>
        <p:sp>
          <p:nvSpPr>
            <p:cNvPr id="19" name="Picture Placeholder 4">
              <a:extLst>
                <a:ext uri="{FF2B5EF4-FFF2-40B4-BE49-F238E27FC236}">
                  <a16:creationId xmlns:a16="http://schemas.microsoft.com/office/drawing/2014/main" id="{0C279C5C-01C9-423F-8683-CA69EC0B96D7}"/>
                </a:ext>
              </a:extLst>
            </p:cNvPr>
            <p:cNvSpPr txBox="1">
              <a:spLocks/>
            </p:cNvSpPr>
            <p:nvPr/>
          </p:nvSpPr>
          <p:spPr>
            <a:xfrm>
              <a:off x="7619997" y="2570719"/>
              <a:ext cx="4243388" cy="1864036"/>
            </a:xfrm>
            <a:prstGeom prst="rect">
              <a:avLst/>
            </a:prstGeom>
          </p:spPr>
          <p:txBody>
            <a:bodyPr l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NZ" sz="1400" dirty="0">
                  <a:solidFill>
                    <a:schemeClr val="bg1"/>
                  </a:solidFill>
                </a:rPr>
                <a:t>Thanks to our collaborators that </a:t>
              </a:r>
              <a:br>
                <a:rPr lang="en-NZ" sz="1400" dirty="0">
                  <a:solidFill>
                    <a:schemeClr val="bg1"/>
                  </a:solidFill>
                </a:rPr>
              </a:br>
              <a:r>
                <a:rPr lang="en-NZ" sz="1400" dirty="0">
                  <a:solidFill>
                    <a:schemeClr val="bg1"/>
                  </a:solidFill>
                </a:rPr>
                <a:t>made this work possible: </a:t>
              </a:r>
            </a:p>
            <a:p>
              <a:pPr>
                <a:spcBef>
                  <a:spcPts val="1200"/>
                </a:spcBef>
              </a:pPr>
              <a:r>
                <a:rPr lang="en-NZ" sz="1400" b="1" dirty="0">
                  <a:solidFill>
                    <a:schemeClr val="bg1"/>
                  </a:solidFill>
                </a:rPr>
                <a:t>Prof. Dirk Pfeiffer </a:t>
              </a:r>
            </a:p>
            <a:p>
              <a:pPr>
                <a:spcBef>
                  <a:spcPts val="600"/>
                </a:spcBef>
              </a:pPr>
              <a:r>
                <a:rPr lang="en-NZ" sz="1400" i="1" dirty="0">
                  <a:solidFill>
                    <a:schemeClr val="bg1"/>
                  </a:solidFill>
                </a:rPr>
                <a:t>Royal Veterinary College, UK </a:t>
              </a:r>
              <a:br>
                <a:rPr lang="en-NZ" sz="1400" i="1" dirty="0">
                  <a:solidFill>
                    <a:schemeClr val="bg1"/>
                  </a:solidFill>
                </a:rPr>
              </a:br>
              <a:r>
                <a:rPr lang="en-NZ" sz="1400" i="1" dirty="0">
                  <a:solidFill>
                    <a:schemeClr val="bg1"/>
                  </a:solidFill>
                </a:rPr>
                <a:t>City University of Hong Kong</a:t>
              </a:r>
              <a:endParaRPr lang="en-NZ" sz="1400" dirty="0">
                <a:solidFill>
                  <a:schemeClr val="bg1"/>
                </a:solidFill>
              </a:endParaRPr>
            </a:p>
            <a:p>
              <a:pPr>
                <a:spcBef>
                  <a:spcPts val="1200"/>
                </a:spcBef>
              </a:pPr>
              <a:r>
                <a:rPr lang="en-NZ" sz="1400" b="1" dirty="0" err="1">
                  <a:solidFill>
                    <a:schemeClr val="bg1"/>
                  </a:solidFill>
                </a:rPr>
                <a:t>Dr.</a:t>
              </a:r>
              <a:r>
                <a:rPr lang="en-NZ" sz="1400" b="1" dirty="0">
                  <a:solidFill>
                    <a:schemeClr val="bg1"/>
                  </a:solidFill>
                </a:rPr>
                <a:t> Guillaume </a:t>
              </a:r>
              <a:r>
                <a:rPr lang="en-NZ" sz="1400" b="1" dirty="0" err="1">
                  <a:solidFill>
                    <a:schemeClr val="bg1"/>
                  </a:solidFill>
                </a:rPr>
                <a:t>Fournie</a:t>
              </a:r>
              <a:r>
                <a:rPr lang="en-NZ" sz="1400" b="1" dirty="0">
                  <a:solidFill>
                    <a:schemeClr val="bg1"/>
                  </a:solidFill>
                </a:rPr>
                <a:t> </a:t>
              </a:r>
            </a:p>
            <a:p>
              <a:pPr>
                <a:spcBef>
                  <a:spcPts val="600"/>
                </a:spcBef>
              </a:pPr>
              <a:r>
                <a:rPr lang="en-NZ" sz="1400" i="1" dirty="0">
                  <a:solidFill>
                    <a:schemeClr val="bg1"/>
                  </a:solidFill>
                </a:rPr>
                <a:t>Royal Veterinary College, UK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2F591ED-DF2F-4FF0-BBFF-F3814A76EE89}"/>
                </a:ext>
              </a:extLst>
            </p:cNvPr>
            <p:cNvCxnSpPr>
              <a:cxnSpLocks/>
            </p:cNvCxnSpPr>
            <p:nvPr/>
          </p:nvCxnSpPr>
          <p:spPr>
            <a:xfrm>
              <a:off x="7619997" y="2478670"/>
              <a:ext cx="4220358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7" name="Picture 36" descr="Text&#10;&#10;Description automatically generated">
              <a:extLst>
                <a:ext uri="{FF2B5EF4-FFF2-40B4-BE49-F238E27FC236}">
                  <a16:creationId xmlns:a16="http://schemas.microsoft.com/office/drawing/2014/main" id="{D5A71F98-69E7-43D0-8132-71EF1A227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682291" y="3737126"/>
              <a:ext cx="1181094" cy="785964"/>
            </a:xfrm>
            <a:prstGeom prst="rect">
              <a:avLst/>
            </a:prstGeom>
          </p:spPr>
        </p:pic>
        <p:pic>
          <p:nvPicPr>
            <p:cNvPr id="39" name="Picture 38" descr="Logo&#10;&#10;Description automatically generated">
              <a:extLst>
                <a:ext uri="{FF2B5EF4-FFF2-40B4-BE49-F238E27FC236}">
                  <a16:creationId xmlns:a16="http://schemas.microsoft.com/office/drawing/2014/main" id="{340C6363-1B93-4B2A-8EB0-1146B0654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15403" y="2934354"/>
              <a:ext cx="1057720" cy="651556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6B3DE58-1B6C-4E27-B84C-45677D37E458}"/>
              </a:ext>
            </a:extLst>
          </p:cNvPr>
          <p:cNvGrpSpPr/>
          <p:nvPr/>
        </p:nvGrpSpPr>
        <p:grpSpPr>
          <a:xfrm>
            <a:off x="7610474" y="2328224"/>
            <a:ext cx="4229881" cy="1614563"/>
            <a:chOff x="7619997" y="2447366"/>
            <a:chExt cx="4229881" cy="1614563"/>
          </a:xfrm>
        </p:grpSpPr>
        <p:pic>
          <p:nvPicPr>
            <p:cNvPr id="22" name="Picture 21" descr="Text&#10;&#10;Description automatically generated">
              <a:extLst>
                <a:ext uri="{FF2B5EF4-FFF2-40B4-BE49-F238E27FC236}">
                  <a16:creationId xmlns:a16="http://schemas.microsoft.com/office/drawing/2014/main" id="{60FA88CC-65AA-4520-A86A-CD5603A43D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29519" y="3611337"/>
              <a:ext cx="1809754" cy="450592"/>
            </a:xfrm>
            <a:prstGeom prst="rect">
              <a:avLst/>
            </a:prstGeom>
          </p:spPr>
        </p:pic>
        <p:sp>
          <p:nvSpPr>
            <p:cNvPr id="24" name="Picture Placeholder 4">
              <a:extLst>
                <a:ext uri="{FF2B5EF4-FFF2-40B4-BE49-F238E27FC236}">
                  <a16:creationId xmlns:a16="http://schemas.microsoft.com/office/drawing/2014/main" id="{8CACB45E-25C0-4BEB-878B-EA875CC7D803}"/>
                </a:ext>
              </a:extLst>
            </p:cNvPr>
            <p:cNvSpPr txBox="1">
              <a:spLocks/>
            </p:cNvSpPr>
            <p:nvPr/>
          </p:nvSpPr>
          <p:spPr>
            <a:xfrm>
              <a:off x="7619997" y="2544832"/>
              <a:ext cx="4229881" cy="1120120"/>
            </a:xfrm>
            <a:prstGeom prst="rect">
              <a:avLst/>
            </a:prstGeom>
          </p:spPr>
          <p:txBody>
            <a:bodyPr l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sz="1400" dirty="0" err="1">
                  <a:solidFill>
                    <a:schemeClr val="bg1"/>
                  </a:solidFill>
                </a:rPr>
                <a:t>Contact</a:t>
              </a:r>
              <a:r>
                <a:rPr lang="es-ES" sz="1400" dirty="0">
                  <a:solidFill>
                    <a:schemeClr val="bg1"/>
                  </a:solidFill>
                </a:rPr>
                <a:t> </a:t>
              </a:r>
              <a:r>
                <a:rPr lang="es-ES" sz="1400" dirty="0" err="1">
                  <a:solidFill>
                    <a:schemeClr val="bg1"/>
                  </a:solidFill>
                </a:rPr>
                <a:t>for</a:t>
              </a:r>
              <a:r>
                <a:rPr lang="es-ES" sz="1400" dirty="0">
                  <a:solidFill>
                    <a:schemeClr val="bg1"/>
                  </a:solidFill>
                </a:rPr>
                <a:t> </a:t>
              </a:r>
              <a:r>
                <a:rPr lang="es-ES" sz="1400" dirty="0" err="1">
                  <a:solidFill>
                    <a:schemeClr val="bg1"/>
                  </a:solidFill>
                </a:rPr>
                <a:t>questions</a:t>
              </a:r>
              <a:r>
                <a:rPr lang="es-ES" sz="1400" dirty="0">
                  <a:solidFill>
                    <a:schemeClr val="bg1"/>
                  </a:solidFill>
                </a:rPr>
                <a:t>:</a:t>
              </a:r>
            </a:p>
            <a:p>
              <a:r>
                <a:rPr lang="es-ES" sz="1400" b="1" dirty="0" err="1">
                  <a:solidFill>
                    <a:schemeClr val="bg1"/>
                  </a:solidFill>
                </a:rPr>
                <a:t>Dr</a:t>
              </a:r>
              <a:r>
                <a:rPr lang="es-ES" sz="1400" b="1" dirty="0">
                  <a:solidFill>
                    <a:schemeClr val="bg1"/>
                  </a:solidFill>
                </a:rPr>
                <a:t> Petra Muellner </a:t>
              </a:r>
            </a:p>
            <a:p>
              <a:pPr>
                <a:spcBef>
                  <a:spcPts val="600"/>
                </a:spcBef>
              </a:pPr>
              <a:r>
                <a:rPr lang="es-ES" sz="1400" dirty="0">
                  <a:solidFill>
                    <a:schemeClr val="bg1"/>
                  </a:solidFill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petra@epi-interactive.com</a:t>
              </a:r>
              <a:r>
                <a:rPr lang="es-ES" sz="1400" dirty="0">
                  <a:solidFill>
                    <a:schemeClr val="bg1"/>
                  </a:solidFill>
                </a:rPr>
                <a:t> | </a:t>
              </a:r>
              <a:r>
                <a:rPr lang="es-ES" sz="1400" dirty="0">
                  <a:solidFill>
                    <a:schemeClr val="bg1"/>
                  </a:solidFill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www.epi-interactive.com</a:t>
              </a:r>
              <a:endParaRPr lang="es-ES" sz="1400" dirty="0">
                <a:solidFill>
                  <a:schemeClr val="bg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51315A3-E065-46A4-82D1-C54D932FD9F0}"/>
                </a:ext>
              </a:extLst>
            </p:cNvPr>
            <p:cNvCxnSpPr>
              <a:cxnSpLocks/>
            </p:cNvCxnSpPr>
            <p:nvPr/>
          </p:nvCxnSpPr>
          <p:spPr>
            <a:xfrm>
              <a:off x="7629519" y="2447366"/>
              <a:ext cx="4220359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40E9F1F-1D24-4B0F-988E-3B70295D49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2873" y="600559"/>
            <a:ext cx="3366898" cy="59148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B7A42D1-5C9A-4F13-82FC-BABA0B222C95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4" y="6105406"/>
            <a:ext cx="1334550" cy="468188"/>
          </a:xfrm>
          <a:prstGeom prst="rect">
            <a:avLst/>
          </a:prstGeom>
        </p:spPr>
      </p:pic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7B086A36-6C47-4C9D-B9ED-28053B41E1F1}"/>
              </a:ext>
            </a:extLst>
          </p:cNvPr>
          <p:cNvSpPr txBox="1">
            <a:spLocks/>
          </p:cNvSpPr>
          <p:nvPr/>
        </p:nvSpPr>
        <p:spPr>
          <a:xfrm>
            <a:off x="2084595" y="6209326"/>
            <a:ext cx="4253451" cy="2492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</a:rPr>
              <a:t>Aotearoa’s Full-Service RStudio partner</a:t>
            </a:r>
            <a:endParaRPr lang="en-NZ" sz="1800" b="0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998A42-3731-4D34-89EF-00A53C3C184D}"/>
              </a:ext>
            </a:extLst>
          </p:cNvPr>
          <p:cNvSpPr txBox="1"/>
          <p:nvPr/>
        </p:nvSpPr>
        <p:spPr>
          <a:xfrm>
            <a:off x="418877" y="5452671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sz="1000" dirty="0"/>
              <a:t>Muellner U, </a:t>
            </a:r>
            <a:r>
              <a:rPr lang="en-NZ" sz="1000" dirty="0" err="1"/>
              <a:t>Fournie</a:t>
            </a:r>
            <a:r>
              <a:rPr lang="en-NZ" sz="1000" dirty="0"/>
              <a:t> G, Muellner P, Ahlstrom C, Pfeiffer D. </a:t>
            </a:r>
            <a:r>
              <a:rPr lang="en-NZ" sz="1000" dirty="0" err="1"/>
              <a:t>epidemix</a:t>
            </a:r>
            <a:r>
              <a:rPr lang="en-NZ" sz="1000" dirty="0"/>
              <a:t> - an Interactive Multi-Model Application for Teaching and Visualizing Infectious Disease Transmission. Epidemics, </a:t>
            </a:r>
            <a:r>
              <a:rPr lang="en-NZ" sz="1000" dirty="0" err="1"/>
              <a:t>doi</a:t>
            </a:r>
            <a:r>
              <a:rPr lang="en-NZ" sz="1000" dirty="0"/>
              <a:t>: 10.1016/j.epidem.2017.12.003, 2017. </a:t>
            </a:r>
          </a:p>
        </p:txBody>
      </p:sp>
    </p:spTree>
    <p:extLst>
      <p:ext uri="{BB962C8B-B14F-4D97-AF65-F5344CB8AC3E}">
        <p14:creationId xmlns:p14="http://schemas.microsoft.com/office/powerpoint/2010/main" val="69108002"/>
      </p:ext>
    </p:extLst>
  </p:cSld>
  <p:clrMapOvr>
    <a:masterClrMapping/>
  </p:clrMapOvr>
</p:sld>
</file>

<file path=ppt/theme/theme1.xml><?xml version="1.0" encoding="utf-8"?>
<a:theme xmlns:a="http://schemas.openxmlformats.org/drawingml/2006/main" name="Epi Theme">
  <a:themeElements>
    <a:clrScheme name="Epi-interactive Theme">
      <a:dk1>
        <a:srgbClr val="444444"/>
      </a:dk1>
      <a:lt1>
        <a:srgbClr val="FFFFFF"/>
      </a:lt1>
      <a:dk2>
        <a:srgbClr val="05515E"/>
      </a:dk2>
      <a:lt2>
        <a:srgbClr val="E7E6E6"/>
      </a:lt2>
      <a:accent1>
        <a:srgbClr val="00ADD8"/>
      </a:accent1>
      <a:accent2>
        <a:srgbClr val="91C53C"/>
      </a:accent2>
      <a:accent3>
        <a:srgbClr val="BE2226"/>
      </a:accent3>
      <a:accent4>
        <a:srgbClr val="D46327"/>
      </a:accent4>
      <a:accent5>
        <a:srgbClr val="305F2E"/>
      </a:accent5>
      <a:accent6>
        <a:srgbClr val="CFECF1"/>
      </a:accent6>
      <a:hlink>
        <a:srgbClr val="00ADD8"/>
      </a:hlink>
      <a:folHlink>
        <a:srgbClr val="305F2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i_Template_Presentation_Aug2020" id="{DD9ECA64-489C-4E6E-BEB9-71D0EE38FBE3}" vid="{3EE4FFC9-013D-4BA5-9E52-630C9913B7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Epi_Template_Presentation_Aug2020</Template>
  <TotalTime>631</TotalTime>
  <Words>319</Words>
  <Application>Microsoft Office PowerPoint</Application>
  <PresentationFormat>Widescreen</PresentationFormat>
  <Paragraphs>35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Epi Theme</vt:lpstr>
      <vt:lpstr>Visualising analytical complexity  to improve decision-making for  disease control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 Poulin</dc:creator>
  <cp:lastModifiedBy>Petra Muellner</cp:lastModifiedBy>
  <cp:revision>26</cp:revision>
  <dcterms:created xsi:type="dcterms:W3CDTF">2020-10-28T02:39:58Z</dcterms:created>
  <dcterms:modified xsi:type="dcterms:W3CDTF">2021-06-01T03:46:26Z</dcterms:modified>
</cp:coreProperties>
</file>